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0" r:id="rId3"/>
    <p:sldId id="258" r:id="rId4"/>
    <p:sldId id="422" r:id="rId5"/>
    <p:sldId id="306" r:id="rId6"/>
    <p:sldId id="423" r:id="rId7"/>
    <p:sldId id="424" r:id="rId8"/>
    <p:sldId id="425" r:id="rId9"/>
    <p:sldId id="431" r:id="rId10"/>
    <p:sldId id="426" r:id="rId11"/>
    <p:sldId id="427" r:id="rId12"/>
    <p:sldId id="428" r:id="rId13"/>
    <p:sldId id="429" r:id="rId14"/>
    <p:sldId id="432" r:id="rId15"/>
    <p:sldId id="433" r:id="rId16"/>
    <p:sldId id="434" r:id="rId17"/>
    <p:sldId id="435" r:id="rId18"/>
    <p:sldId id="285" r:id="rId19"/>
  </p:sldIdLst>
  <p:sldSz cx="9144000" cy="5143500" type="screen16x9"/>
  <p:notesSz cx="6808470" cy="9929495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000000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8" autoAdjust="0"/>
    <p:restoredTop sz="91589" autoAdjust="0"/>
  </p:normalViewPr>
  <p:slideViewPr>
    <p:cSldViewPr showGuides="1">
      <p:cViewPr>
        <p:scale>
          <a:sx n="112" d="100"/>
          <a:sy n="112" d="100"/>
        </p:scale>
        <p:origin x="-552" y="-114"/>
      </p:cViewPr>
      <p:guideLst>
        <p:guide orient="horz" pos="2160"/>
        <p:guide pos="2880"/>
        <p:guide orient="horz" pos="16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78"/>
      </p:cViewPr>
      <p:guideLst>
        <p:guide orient="horz" pos="2880"/>
        <p:guide orient="horz" pos="3108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384FB-8E53-4BF6-946E-115DDC2F61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737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AF6A7-76F3-421B-BA7D-604D6858C5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CDA39-9D26-45E6-9002-A06A4658AB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879" y="4716661"/>
            <a:ext cx="544703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737" y="9431599"/>
            <a:ext cx="2950475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DE04C-48B4-493B-9F92-46215321B38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1446602"/>
            <a:ext cx="7772400" cy="857256"/>
          </a:xfrm>
        </p:spPr>
        <p:txBody>
          <a:bodyPr/>
          <a:lstStyle>
            <a:lvl1pPr algn="ctr"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71736" y="2303858"/>
            <a:ext cx="5929354" cy="535785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BE8-30B0-4476-8762-9236B142003A}" type="datetimeFigureOut">
              <a:rPr lang="en-US" smtClean="0"/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</a:fld>
            <a:endParaRPr kumimoji="0" lang="en-US" sz="1200">
              <a:solidFill>
                <a:schemeClr val="tx2"/>
              </a:solidFill>
            </a:endParaRPr>
          </a:p>
        </p:txBody>
      </p:sp>
      <p:pic>
        <p:nvPicPr>
          <p:cNvPr id="15" name="图片 14" descr="c8177f3e6709c93dfa650ff99f3df8dcd100542c_副本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472" y="2839642"/>
            <a:ext cx="9215502" cy="2625329"/>
          </a:xfrm>
          <a:prstGeom prst="pentagon">
            <a:avLst/>
          </a:prstGeom>
          <a:effectLst>
            <a:softEdge rad="635000"/>
          </a:effectLst>
        </p:spPr>
      </p:pic>
      <p:pic>
        <p:nvPicPr>
          <p:cNvPr id="10" name="图片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99977"/>
            <a:ext cx="642941" cy="48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/>
          <p:nvPr userDrawn="1"/>
        </p:nvSpPr>
        <p:spPr>
          <a:xfrm>
            <a:off x="1071538" y="267874"/>
            <a:ext cx="242034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-250" baseline="0" dirty="0">
                <a:gradFill flip="none" rotWithShape="1">
                  <a:gsLst>
                    <a:gs pos="0">
                      <a:srgbClr val="00823B">
                        <a:shade val="30000"/>
                        <a:satMod val="115000"/>
                      </a:srgbClr>
                    </a:gs>
                    <a:gs pos="50000">
                      <a:srgbClr val="00823B">
                        <a:shade val="67500"/>
                        <a:satMod val="115000"/>
                      </a:srgbClr>
                    </a:gs>
                    <a:gs pos="100000">
                      <a:srgbClr val="00823B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厦门医学院附属第二医院</a:t>
            </a:r>
            <a:endParaRPr lang="en-US" altLang="zh-CN" spc="-250" baseline="0" dirty="0">
              <a:gradFill flip="none" rotWithShape="1">
                <a:gsLst>
                  <a:gs pos="0">
                    <a:srgbClr val="00823B">
                      <a:shade val="30000"/>
                      <a:satMod val="115000"/>
                    </a:srgbClr>
                  </a:gs>
                  <a:gs pos="50000">
                    <a:srgbClr val="00823B">
                      <a:shade val="67500"/>
                      <a:satMod val="115000"/>
                    </a:srgbClr>
                  </a:gs>
                  <a:gs pos="100000">
                    <a:srgbClr val="00823B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000" kern="1200" spc="-40" baseline="0" dirty="0">
                <a:gradFill flip="none" rotWithShape="1">
                  <a:gsLst>
                    <a:gs pos="0">
                      <a:srgbClr val="00823B">
                        <a:shade val="30000"/>
                        <a:satMod val="115000"/>
                      </a:srgbClr>
                    </a:gs>
                    <a:gs pos="50000">
                      <a:srgbClr val="00823B">
                        <a:shade val="67500"/>
                        <a:satMod val="115000"/>
                      </a:srgbClr>
                    </a:gs>
                    <a:gs pos="100000">
                      <a:srgbClr val="00823B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The 2</a:t>
            </a:r>
            <a:r>
              <a:rPr lang="en-US" altLang="zh-CN" sz="1000" kern="1200" spc="-40" baseline="30000" dirty="0">
                <a:gradFill flip="none" rotWithShape="1">
                  <a:gsLst>
                    <a:gs pos="0">
                      <a:srgbClr val="00823B">
                        <a:shade val="30000"/>
                        <a:satMod val="115000"/>
                      </a:srgbClr>
                    </a:gs>
                    <a:gs pos="50000">
                      <a:srgbClr val="00823B">
                        <a:shade val="67500"/>
                        <a:satMod val="115000"/>
                      </a:srgbClr>
                    </a:gs>
                    <a:gs pos="100000">
                      <a:srgbClr val="00823B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nd</a:t>
            </a:r>
            <a:r>
              <a:rPr lang="en-US" altLang="zh-CN" sz="1000" kern="1200" spc="-40" baseline="0" dirty="0">
                <a:gradFill flip="none" rotWithShape="1">
                  <a:gsLst>
                    <a:gs pos="0">
                      <a:srgbClr val="00823B">
                        <a:shade val="30000"/>
                        <a:satMod val="115000"/>
                      </a:srgbClr>
                    </a:gs>
                    <a:gs pos="50000">
                      <a:srgbClr val="00823B">
                        <a:shade val="67500"/>
                        <a:satMod val="115000"/>
                      </a:srgbClr>
                    </a:gs>
                    <a:gs pos="100000">
                      <a:srgbClr val="00823B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+mn-cs"/>
              </a:rPr>
              <a:t>Affiliated Hospital of Xiamen Medical College </a:t>
            </a:r>
            <a:endParaRPr lang="en-US" altLang="zh-CN" sz="1000" kern="1200" spc="-40" baseline="0" dirty="0">
              <a:gradFill flip="none" rotWithShape="1">
                <a:gsLst>
                  <a:gs pos="0">
                    <a:srgbClr val="00823B">
                      <a:shade val="30000"/>
                      <a:satMod val="115000"/>
                    </a:srgbClr>
                  </a:gs>
                  <a:gs pos="50000">
                    <a:srgbClr val="00823B">
                      <a:shade val="67500"/>
                      <a:satMod val="115000"/>
                    </a:srgbClr>
                  </a:gs>
                  <a:gs pos="100000">
                    <a:srgbClr val="00823B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华文隶书" panose="02010800040101010101" pitchFamily="2" charset="-122"/>
              <a:ea typeface="华文隶书" panose="0201080004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541" y="63104"/>
            <a:ext cx="497681" cy="4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9035" y="123454"/>
            <a:ext cx="2157987" cy="36420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fontAlgn="auto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-188" dirty="0">
                <a:gradFill flip="none" rotWithShape="1">
                  <a:gsLst>
                    <a:gs pos="0">
                      <a:srgbClr val="00823B">
                        <a:shade val="30000"/>
                        <a:satMod val="115000"/>
                      </a:srgbClr>
                    </a:gs>
                    <a:gs pos="50000">
                      <a:srgbClr val="00823B">
                        <a:shade val="67500"/>
                        <a:satMod val="115000"/>
                      </a:srgbClr>
                    </a:gs>
                    <a:gs pos="100000">
                      <a:srgbClr val="00823B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厦门医学院附属第二医院</a:t>
            </a:r>
            <a:endParaRPr lang="en-US" altLang="zh-CN" sz="1200" spc="-188" dirty="0">
              <a:gradFill flip="none" rotWithShape="1">
                <a:gsLst>
                  <a:gs pos="0">
                    <a:srgbClr val="00823B">
                      <a:shade val="30000"/>
                      <a:satMod val="115000"/>
                    </a:srgbClr>
                  </a:gs>
                  <a:gs pos="50000">
                    <a:srgbClr val="00823B">
                      <a:shade val="67500"/>
                      <a:satMod val="115000"/>
                    </a:srgbClr>
                  </a:gs>
                  <a:gs pos="100000">
                    <a:srgbClr val="00823B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defTabSz="685165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spc="-45" dirty="0">
                <a:gradFill flip="none" rotWithShape="1">
                  <a:gsLst>
                    <a:gs pos="0">
                      <a:srgbClr val="00823B">
                        <a:shade val="30000"/>
                        <a:satMod val="115000"/>
                      </a:srgbClr>
                    </a:gs>
                    <a:gs pos="50000">
                      <a:srgbClr val="00823B">
                        <a:shade val="67500"/>
                        <a:satMod val="115000"/>
                      </a:srgbClr>
                    </a:gs>
                    <a:gs pos="100000">
                      <a:srgbClr val="00823B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The Second Affiliated Hospital of Xiamen Medical College </a:t>
            </a:r>
            <a:endParaRPr lang="en-US" altLang="zh-CN" sz="700" spc="-45" dirty="0">
              <a:gradFill flip="none" rotWithShape="1">
                <a:gsLst>
                  <a:gs pos="0">
                    <a:srgbClr val="00823B">
                      <a:shade val="30000"/>
                      <a:satMod val="115000"/>
                    </a:srgbClr>
                  </a:gs>
                  <a:gs pos="50000">
                    <a:srgbClr val="00823B">
                      <a:shade val="67500"/>
                      <a:satMod val="115000"/>
                    </a:srgbClr>
                  </a:gs>
                  <a:gs pos="100000">
                    <a:srgbClr val="00823B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glow rad="101600">
                  <a:schemeClr val="bg1">
                    <a:lumMod val="95000"/>
                    <a:alpha val="60000"/>
                  </a:schemeClr>
                </a:glo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8F2B-A53C-44F8-9907-4F13A1BF774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EA8E9B-AE28-459E-9618-750E173A559A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67875"/>
            <a:ext cx="6929486" cy="795354"/>
          </a:xfrm>
        </p:spPr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178709"/>
            <a:ext cx="8143932" cy="3429024"/>
          </a:xfrm>
        </p:spPr>
        <p:txBody>
          <a:bodyPr/>
          <a:lstStyle>
            <a:lvl1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3pPr>
            <a:lvl4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4pPr>
            <a:lvl5pPr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6E12-C72F-4C8F-95B0-48B977AD8D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0410-5621-4670-A932-F2D41D1AD13A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c8177f3e6709c93dfa650ff99f3df8dcd100542c_副本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72396" y="321453"/>
            <a:ext cx="1357290" cy="642942"/>
          </a:xfrm>
          <a:prstGeom prst="snip2SameRect">
            <a:avLst>
              <a:gd name="adj1" fmla="val 50000"/>
              <a:gd name="adj2" fmla="val 0"/>
            </a:avLst>
          </a:prstGeom>
          <a:effectLst>
            <a:softEdge rad="127000"/>
          </a:effectLst>
        </p:spPr>
      </p:pic>
      <p:sp>
        <p:nvSpPr>
          <p:cNvPr id="8" name="矩形 7"/>
          <p:cNvSpPr/>
          <p:nvPr userDrawn="1"/>
        </p:nvSpPr>
        <p:spPr>
          <a:xfrm>
            <a:off x="7643834" y="910816"/>
            <a:ext cx="1285884" cy="160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FadeUp">
              <a:avLst>
                <a:gd name="adj" fmla="val 6013"/>
              </a:avLst>
            </a:prstTxWarp>
            <a:spAutoFit/>
          </a:bodyPr>
          <a:lstStyle/>
          <a:p>
            <a:pPr>
              <a:lnSpc>
                <a:spcPts val="1200"/>
              </a:lnSpc>
            </a:pPr>
            <a:r>
              <a:rPr lang="zh-CN" altLang="en-US" sz="1100" b="0" kern="1200" cap="none" spc="0" baseline="0" dirty="0">
                <a:ln w="10160">
                  <a:solidFill>
                    <a:srgbClr val="92D05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百年</a:t>
            </a:r>
            <a:r>
              <a:rPr lang="zh-CN" altLang="en-US" sz="1100" b="0" kern="1200" cap="none" spc="-200" baseline="0" dirty="0">
                <a:ln w="10160">
                  <a:solidFill>
                    <a:srgbClr val="92D05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救世</a:t>
            </a:r>
            <a:r>
              <a:rPr lang="en-US" altLang="zh-CN" sz="1100" b="0" kern="1200" cap="none" spc="-200" baseline="0" dirty="0">
                <a:ln w="10160">
                  <a:solidFill>
                    <a:srgbClr val="92D05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         </a:t>
            </a:r>
            <a:r>
              <a:rPr lang="zh-CN" altLang="en-US" sz="1100" b="0" kern="1200" cap="none" spc="-200" baseline="0" dirty="0">
                <a:ln w="10160">
                  <a:solidFill>
                    <a:srgbClr val="92D05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诚毅永恒</a:t>
            </a:r>
            <a:endParaRPr lang="zh-CN" altLang="en-US" sz="1100" b="0" kern="1200" cap="none" spc="-200" baseline="0" dirty="0">
              <a:ln w="10160">
                <a:solidFill>
                  <a:srgbClr val="92D05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 flipV="1">
            <a:off x="500034" y="1071552"/>
            <a:ext cx="7143800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3124200" y="4661312"/>
            <a:ext cx="5519766" cy="11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 rot="5400000" flipH="1" flipV="1">
            <a:off x="8376868" y="4392625"/>
            <a:ext cx="535785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 userDrawn="1"/>
        </p:nvGrpSpPr>
        <p:grpSpPr>
          <a:xfrm>
            <a:off x="386182" y="4446969"/>
            <a:ext cx="2941784" cy="511295"/>
            <a:chOff x="386182" y="4446969"/>
            <a:chExt cx="2941784" cy="511295"/>
          </a:xfrm>
        </p:grpSpPr>
        <p:pic>
          <p:nvPicPr>
            <p:cNvPr id="15" name="图片 1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82" y="4446969"/>
              <a:ext cx="573087" cy="415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7"/>
            <p:cNvSpPr txBox="1"/>
            <p:nvPr userDrawn="1"/>
          </p:nvSpPr>
          <p:spPr>
            <a:xfrm>
              <a:off x="907624" y="4481210"/>
              <a:ext cx="2420342" cy="4770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spc="-250" dirty="0">
                  <a:gradFill flip="none" rotWithShape="1">
                    <a:gsLst>
                      <a:gs pos="0">
                        <a:srgbClr val="00823B">
                          <a:shade val="30000"/>
                          <a:satMod val="115000"/>
                        </a:srgbClr>
                      </a:gs>
                      <a:gs pos="50000">
                        <a:srgbClr val="00823B">
                          <a:shade val="67500"/>
                          <a:satMod val="115000"/>
                        </a:srgbClr>
                      </a:gs>
                      <a:gs pos="100000">
                        <a:srgbClr val="00823B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  <a:latin typeface="华文隶书" panose="02010800040101010101" pitchFamily="2" charset="-122"/>
                  <a:ea typeface="华文隶书" panose="02010800040101010101" pitchFamily="2" charset="-122"/>
                </a:rPr>
                <a:t>厦门医学院附属第二医院</a:t>
              </a:r>
              <a:endParaRPr lang="en-US" altLang="zh-CN" sz="900" spc="-250" dirty="0">
                <a:gradFill flip="none" rotWithShape="1">
                  <a:gsLst>
                    <a:gs pos="0">
                      <a:srgbClr val="00823B">
                        <a:shade val="30000"/>
                        <a:satMod val="115000"/>
                      </a:srgbClr>
                    </a:gs>
                    <a:gs pos="50000">
                      <a:srgbClr val="00823B">
                        <a:shade val="67500"/>
                        <a:satMod val="115000"/>
                      </a:srgbClr>
                    </a:gs>
                    <a:gs pos="100000">
                      <a:srgbClr val="00823B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  <a:p>
              <a:pPr eaLnBrk="1" fontAlgn="auto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00" spc="-40" dirty="0">
                  <a:gradFill flip="none" rotWithShape="1">
                    <a:gsLst>
                      <a:gs pos="0">
                        <a:srgbClr val="00823B">
                          <a:shade val="30000"/>
                          <a:satMod val="115000"/>
                        </a:srgbClr>
                      </a:gs>
                      <a:gs pos="50000">
                        <a:srgbClr val="00823B">
                          <a:shade val="67500"/>
                          <a:satMod val="115000"/>
                        </a:srgbClr>
                      </a:gs>
                      <a:gs pos="100000">
                        <a:srgbClr val="00823B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  <a:latin typeface="华文隶书" panose="02010800040101010101" pitchFamily="2" charset="-122"/>
                  <a:ea typeface="华文隶书" panose="02010800040101010101" pitchFamily="2" charset="-122"/>
                </a:rPr>
                <a:t>The 2</a:t>
              </a:r>
              <a:r>
                <a:rPr lang="en-US" altLang="zh-CN" sz="900" spc="-40" baseline="30000" dirty="0">
                  <a:gradFill flip="none" rotWithShape="1">
                    <a:gsLst>
                      <a:gs pos="0">
                        <a:srgbClr val="00823B">
                          <a:shade val="30000"/>
                          <a:satMod val="115000"/>
                        </a:srgbClr>
                      </a:gs>
                      <a:gs pos="50000">
                        <a:srgbClr val="00823B">
                          <a:shade val="67500"/>
                          <a:satMod val="115000"/>
                        </a:srgbClr>
                      </a:gs>
                      <a:gs pos="100000">
                        <a:srgbClr val="00823B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  <a:latin typeface="华文隶书" panose="02010800040101010101" pitchFamily="2" charset="-122"/>
                  <a:ea typeface="华文隶书" panose="02010800040101010101" pitchFamily="2" charset="-122"/>
                </a:rPr>
                <a:t>nd</a:t>
              </a:r>
              <a:r>
                <a:rPr lang="en-US" altLang="zh-CN" sz="900" spc="-40" dirty="0">
                  <a:gradFill flip="none" rotWithShape="1">
                    <a:gsLst>
                      <a:gs pos="0">
                        <a:srgbClr val="00823B">
                          <a:shade val="30000"/>
                          <a:satMod val="115000"/>
                        </a:srgbClr>
                      </a:gs>
                      <a:gs pos="50000">
                        <a:srgbClr val="00823B">
                          <a:shade val="67500"/>
                          <a:satMod val="115000"/>
                        </a:srgbClr>
                      </a:gs>
                      <a:gs pos="100000">
                        <a:srgbClr val="00823B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</a:effectLst>
                  <a:latin typeface="华文隶书" panose="02010800040101010101" pitchFamily="2" charset="-122"/>
                  <a:ea typeface="华文隶书" panose="02010800040101010101" pitchFamily="2" charset="-122"/>
                </a:rPr>
                <a:t>Affiliated Hospital of Xiamen Medical College </a:t>
              </a:r>
              <a:endParaRPr lang="en-US" altLang="zh-CN" sz="900" spc="-40" dirty="0">
                <a:gradFill flip="none" rotWithShape="1">
                  <a:gsLst>
                    <a:gs pos="0">
                      <a:srgbClr val="00823B">
                        <a:shade val="30000"/>
                        <a:satMod val="115000"/>
                      </a:srgbClr>
                    </a:gs>
                    <a:gs pos="50000">
                      <a:srgbClr val="00823B">
                        <a:shade val="67500"/>
                        <a:satMod val="115000"/>
                      </a:srgbClr>
                    </a:gs>
                    <a:gs pos="100000">
                      <a:srgbClr val="00823B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</a:effectLst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屏幕截图 2021-03-09 164424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DFEFD"/>
              </a:clrFrom>
              <a:clrTo>
                <a:srgbClr val="FD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0"/>
            <a:ext cx="1267002" cy="800212"/>
          </a:xfrm>
          <a:prstGeom prst="rect">
            <a:avLst/>
          </a:prstGeom>
        </p:spPr>
      </p:pic>
      <p:pic>
        <p:nvPicPr>
          <p:cNvPr id="4" name="图片 3" descr="20210312141117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65085"/>
            <a:ext cx="2643174" cy="7784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 descr="医院效果图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14346" y="2839642"/>
            <a:ext cx="9144000" cy="2553893"/>
          </a:xfrm>
          <a:prstGeom prst="pentagon">
            <a:avLst/>
          </a:prstGeom>
          <a:effectLst>
            <a:softEdge rad="635000"/>
          </a:effectLst>
        </p:spPr>
      </p:pic>
      <p:sp>
        <p:nvSpPr>
          <p:cNvPr id="11" name="标题 1"/>
          <p:cNvSpPr txBox="1"/>
          <p:nvPr userDrawn="1"/>
        </p:nvSpPr>
        <p:spPr>
          <a:xfrm>
            <a:off x="714348" y="1232288"/>
            <a:ext cx="77724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j-cs"/>
              </a:rPr>
              <a:t>单击此处编辑母版标题样式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/>
          <a:latin typeface="幼圆" panose="02010509060101010101" pitchFamily="49" charset="-122"/>
          <a:ea typeface="幼圆" panose="02010509060101010101" pitchFamily="49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683936" y="699459"/>
            <a:ext cx="7554515" cy="760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000" b="1">
                <a:solidFill>
                  <a:srgbClr val="BA0C2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项目名称</a:t>
            </a:r>
            <a:endParaRPr lang="zh-CN" altLang="zh-CN" sz="3000" b="1" noProof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195" name="Picture 2" descr="E:\日常工作\招聘\普通招聘考试\2016招聘\2016年11月校园招聘\宣传材料\医院全景图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857370"/>
            <a:ext cx="9144000" cy="187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50800"/>
          </a:effectLst>
        </p:spPr>
      </p:pic>
      <p:sp>
        <p:nvSpPr>
          <p:cNvPr id="5" name="矩形 4"/>
          <p:cNvSpPr/>
          <p:nvPr/>
        </p:nvSpPr>
        <p:spPr>
          <a:xfrm>
            <a:off x="2500298" y="3929072"/>
            <a:ext cx="3760278" cy="6451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ts val="2250"/>
              </a:lnSpc>
              <a:defRPr/>
            </a:pPr>
            <a:r>
              <a:rPr lang="zh-CN" altLang="en-US" b="1" dirty="0">
                <a:latin typeface="Calibri" panose="020F0502020204030204" charset="0"/>
                <a:sym typeface="Arial" panose="020B0604020202020204" pitchFamily="34" charset="0"/>
              </a:rPr>
              <a:t>主讲人：</a:t>
            </a:r>
            <a:endParaRPr lang="zh-CN" altLang="en-US" b="1" dirty="0">
              <a:latin typeface="Calibri" panose="020F0502020204030204" charset="0"/>
              <a:sym typeface="Arial" panose="020B0604020202020204" pitchFamily="34" charset="0"/>
            </a:endParaRPr>
          </a:p>
          <a:p>
            <a:pPr algn="ctr">
              <a:lnSpc>
                <a:spcPts val="2250"/>
              </a:lnSpc>
              <a:defRPr/>
            </a:pPr>
            <a:r>
              <a:rPr lang="zh-CN" altLang="en-US" b="1" dirty="0">
                <a:latin typeface="Calibri" panose="020F0502020204030204" charset="0"/>
                <a:sym typeface="+mn-ea"/>
              </a:rPr>
              <a:t>汇报日期：</a:t>
            </a:r>
            <a:endParaRPr lang="zh-CN" altLang="en-US" b="1" dirty="0">
              <a:latin typeface="Calibri" panose="020F0502020204030204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562106" y="4517471"/>
            <a:ext cx="356333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40"/>
          <p:cNvSpPr txBox="1">
            <a:spLocks noChangeArrowheads="1"/>
          </p:cNvSpPr>
          <p:nvPr/>
        </p:nvSpPr>
        <p:spPr bwMode="auto">
          <a:xfrm>
            <a:off x="251439" y="123811"/>
            <a:ext cx="39823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受试者的受益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40"/>
          <p:cNvSpPr txBox="1">
            <a:spLocks noChangeArrowheads="1"/>
          </p:cNvSpPr>
          <p:nvPr/>
        </p:nvSpPr>
        <p:spPr bwMode="auto">
          <a:xfrm>
            <a:off x="251460" y="123825"/>
            <a:ext cx="53860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受试者的预期风险与应急预案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40"/>
          <p:cNvSpPr txBox="1">
            <a:spLocks noChangeArrowheads="1"/>
          </p:cNvSpPr>
          <p:nvPr/>
        </p:nvSpPr>
        <p:spPr bwMode="auto">
          <a:xfrm>
            <a:off x="251439" y="123811"/>
            <a:ext cx="39823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费用与补偿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1532255" y="1449705"/>
            <a:ext cx="5895975" cy="1476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cs"/>
              </a:rPr>
              <a:t>受试者参加试验需承担的费用；</a:t>
            </a:r>
            <a:endParaRPr kumimoji="0" lang="en-US" altLang="zh-CN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cs"/>
              </a:rPr>
              <a:t>受试者参加试验获得的报酬</a:t>
            </a:r>
            <a:r>
              <a:rPr kumimoji="0" lang="en-US" altLang="zh-CN" kern="1200" cap="none" spc="0" normalizeH="0" baseline="0" noProof="0" dirty="0">
                <a:latin typeface="+mn-ea"/>
                <a:ea typeface="+mn-ea"/>
                <a:cs typeface="+mn-cs"/>
              </a:rPr>
              <a:t>/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cs"/>
              </a:rPr>
              <a:t>补偿及支付方式；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cs"/>
              </a:rPr>
              <a:t>发生研究相关损害时治疗费用及相应补偿的提供情况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40"/>
          <p:cNvSpPr txBox="1">
            <a:spLocks noChangeArrowheads="1"/>
          </p:cNvSpPr>
          <p:nvPr/>
        </p:nvSpPr>
        <p:spPr bwMode="auto">
          <a:xfrm>
            <a:off x="251439" y="123811"/>
            <a:ext cx="39823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知情同意方式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350" y="1058863"/>
            <a:ext cx="6519863" cy="258445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包括但不限于：</a:t>
            </a:r>
            <a:endParaRPr kumimoji="0" lang="en-US" altLang="zh-CN" kern="1200" cap="none" spc="0" normalizeH="0" baseline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zh-CN" altLang="en-US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kumimoji="0" lang="zh-CN" altLang="zh-CN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将以何种形式获得研究对象的同意？</a:t>
            </a:r>
            <a:r>
              <a:rPr kumimoji="0" lang="zh-CN" altLang="en-US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kumimoji="0" lang="zh-CN" altLang="zh-CN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书面？</a:t>
            </a:r>
            <a:r>
              <a:rPr kumimoji="0" lang="zh-CN" altLang="en-US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endParaRPr kumimoji="0" lang="en-US" altLang="zh-CN" kern="1200" cap="none" spc="0" normalizeH="0" baseline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zh-CN" altLang="en-US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kumimoji="0" lang="zh-CN" altLang="zh-CN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由谁向受试者介绍研究信息</a:t>
            </a:r>
            <a:r>
              <a:rPr kumimoji="0" lang="zh-CN" altLang="zh-CN" kern="1200" cap="none" spc="0" normalizeH="0" baseline="0" noProof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？</a:t>
            </a:r>
            <a:r>
              <a:rPr kumimoji="0" lang="zh-CN" altLang="en-US" kern="1200" cap="none" spc="0" normalizeH="0" baseline="0" noProof="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在何地点？</a:t>
            </a:r>
            <a:endParaRPr kumimoji="0" lang="en-US" altLang="zh-CN" kern="1200" cap="none" spc="0" normalizeH="0" baseline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zh-CN" altLang="en-US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kumimoji="0" lang="zh-CN" altLang="zh-CN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是否用受试者能理解的非专业术语告知研究信息？</a:t>
            </a:r>
            <a:endParaRPr kumimoji="0" lang="en-US" altLang="zh-CN" kern="1200" cap="none" spc="0" normalizeH="0" baseline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zh-CN" altLang="en-US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kumimoji="0" lang="zh-CN" altLang="zh-CN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是否告知受试者自愿参加？</a:t>
            </a:r>
            <a:endParaRPr kumimoji="0" lang="en-US" altLang="zh-CN" kern="1200" cap="none" spc="0" normalizeH="0" baseline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zh-CN" altLang="en-US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、由谁</a:t>
            </a:r>
            <a:r>
              <a:rPr kumimoji="0" lang="zh-CN" altLang="zh-CN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签署知情同意书？</a:t>
            </a:r>
            <a:r>
              <a:rPr kumimoji="0" lang="zh-CN" altLang="en-US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什么时间</a:t>
            </a:r>
            <a:r>
              <a:rPr kumimoji="0" lang="zh-CN" altLang="zh-CN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签署？</a:t>
            </a:r>
            <a:endParaRPr kumimoji="0" lang="zh-CN" altLang="en-US" kern="1200" cap="none" spc="0" normalizeH="0" baseline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40"/>
          <p:cNvSpPr txBox="1">
            <a:spLocks noChangeArrowheads="1"/>
          </p:cNvSpPr>
          <p:nvPr/>
        </p:nvSpPr>
        <p:spPr bwMode="auto">
          <a:xfrm>
            <a:off x="251439" y="123811"/>
            <a:ext cx="39823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招募材料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3200" y="1531938"/>
            <a:ext cx="6602413" cy="120015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zh-CN" altLang="en-US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、是否使用招募材料？</a:t>
            </a:r>
            <a:endParaRPr kumimoji="0" lang="en-US" altLang="zh-CN" kern="1200" cap="none" spc="0" normalizeH="0" baseline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zh-CN" altLang="en-US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、招募形式？</a:t>
            </a:r>
            <a:endParaRPr kumimoji="0" lang="en-US" altLang="zh-CN" kern="1200" cap="none" spc="0" normalizeH="0" baseline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kern="1200" cap="none" spc="0" normalizeH="0" baseline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可展示招募材料样式</a:t>
            </a:r>
            <a:endParaRPr kumimoji="0" lang="zh-CN" altLang="en-US" kern="1200" cap="none" spc="0" normalizeH="0" baseline="0" noProof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40"/>
          <p:cNvSpPr txBox="1">
            <a:spLocks noChangeArrowheads="1"/>
          </p:cNvSpPr>
          <p:nvPr/>
        </p:nvSpPr>
        <p:spPr bwMode="auto">
          <a:xfrm>
            <a:off x="251439" y="123811"/>
            <a:ext cx="39823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伦理相关问题说明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>
          <a:xfrm>
            <a:off x="395605" y="843280"/>
            <a:ext cx="8686800" cy="3403600"/>
          </a:xfrm>
          <a:prstGeom prst="rect">
            <a:avLst/>
          </a:prstGeom>
        </p:spPr>
        <p:txBody>
          <a:bodyPr/>
          <a:p>
            <a:pPr marL="171450" marR="0" indent="-171450" defTabSz="685800" eaLnBrk="0" hangingPunct="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sz="1200" kern="1200" cap="none" spc="0" normalizeH="0" baseline="0" noProof="0" dirty="0">
                <a:latin typeface="+mn-lt"/>
                <a:ea typeface="+mn-ea"/>
                <a:cs typeface="+mn-cs"/>
              </a:rPr>
              <a:t>（一）</a:t>
            </a:r>
            <a:r>
              <a:rPr kumimoji="0" lang="zh-CN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如果选择安慰剂作为对照，请说明使用安慰剂的理由和对安慰剂组的保护措施；</a:t>
            </a:r>
            <a:endParaRPr kumimoji="0" lang="en-US" altLang="zh-CN" sz="12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171450" marR="0" indent="-171450" defTabSz="685800" eaLnBrk="0" hangingPunct="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sz="1200" kern="1200" cap="none" spc="0" normalizeH="0" baseline="0" noProof="0" dirty="0">
                <a:latin typeface="+mn-lt"/>
                <a:ea typeface="+mn-ea"/>
                <a:cs typeface="+mn-cs"/>
              </a:rPr>
              <a:t>（二</a:t>
            </a:r>
            <a:r>
              <a:rPr kumimoji="0" lang="zh-CN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） 如涉及弱势群体，请说明选择弱势群体的理由和对弱势群体的保护措施。</a:t>
            </a:r>
            <a:endParaRPr kumimoji="0" lang="en-US" altLang="zh-CN" sz="12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171450" marR="0" indent="-171450" defTabSz="685800" eaLnBrk="0" hangingPunct="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1200" kern="1200" cap="none" spc="0" normalizeH="0" baseline="0" noProof="0" dirty="0">
                <a:latin typeface="+mn-lt"/>
                <a:ea typeface="+mn-ea"/>
                <a:cs typeface="+mn-cs"/>
              </a:rPr>
              <a:t>           </a:t>
            </a:r>
            <a:r>
              <a:rPr kumimoji="0" lang="zh-CN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弱势群体的选择需符合下列条件：     </a:t>
            </a:r>
            <a:endParaRPr kumimoji="0" lang="en-US" altLang="zh-CN" sz="12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171450" marR="0" indent="-171450" defTabSz="685800" eaLnBrk="0" hangingPunct="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           1</a:t>
            </a:r>
            <a:r>
              <a:rPr kumimoji="0" lang="zh-CN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、唯有以该弱势人群作为受试者，试验才能很好地进行；</a:t>
            </a:r>
            <a:endParaRPr kumimoji="0" lang="zh-CN" altLang="en-US" sz="12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171450" marR="0" indent="-171450" defTabSz="685800" eaLnBrk="0" hangingPunct="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　       </a:t>
            </a:r>
            <a:r>
              <a:rPr kumimoji="0" lang="en-US" altLang="zh-CN" sz="1200" kern="1200" cap="none" spc="0" normalizeH="0" baseline="0" noProof="0" dirty="0">
                <a:latin typeface="+mn-lt"/>
                <a:ea typeface="+mn-ea"/>
                <a:cs typeface="+mn-cs"/>
              </a:rPr>
              <a:t>2</a:t>
            </a:r>
            <a:r>
              <a:rPr kumimoji="0" lang="zh-CN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、试验针对该弱势群体特有的疾病或健康问题；</a:t>
            </a:r>
            <a:endParaRPr kumimoji="0" lang="zh-CN" altLang="en-US" sz="12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171450" marR="0" indent="-171450" defTabSz="685800" eaLnBrk="0" hangingPunct="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　        </a:t>
            </a:r>
            <a:r>
              <a:rPr kumimoji="0" lang="en-US" altLang="zh-CN" sz="1200" kern="1200" cap="none" spc="0" normalizeH="0" baseline="0" noProof="0" dirty="0">
                <a:latin typeface="+mn-lt"/>
                <a:ea typeface="+mn-ea"/>
                <a:cs typeface="+mn-cs"/>
              </a:rPr>
              <a:t>3</a:t>
            </a:r>
            <a:r>
              <a:rPr kumimoji="0" lang="zh-CN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、当试验对弱势群体受试者不提供直接受益可能，试验风险一般不得大于最小风险，除非伦理审查委员会同意风险程度 可略有增加；</a:t>
            </a:r>
            <a:endParaRPr kumimoji="0" lang="zh-CN" altLang="en-US" sz="12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171450" marR="0" indent="-171450" defTabSz="685800" eaLnBrk="0" hangingPunct="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　       </a:t>
            </a:r>
            <a:r>
              <a:rPr kumimoji="0" lang="en-US" altLang="zh-CN" sz="1200" kern="1200" cap="none" spc="0" normalizeH="0" baseline="0" noProof="0" dirty="0">
                <a:latin typeface="+mn-lt"/>
                <a:ea typeface="+mn-ea"/>
                <a:cs typeface="+mn-cs"/>
              </a:rPr>
              <a:t>4</a:t>
            </a:r>
            <a:r>
              <a:rPr kumimoji="0" lang="zh-CN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、当受试者不能给予充分知情同意时，要获得其法定代理人的知情同意，如有可能还应同时获得受试者本人的同意。</a:t>
            </a:r>
            <a:endParaRPr kumimoji="0" lang="zh-CN" sz="12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171450" marR="0" indent="-171450" defTabSz="685800" eaLnBrk="0" hangingPunct="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（三）如</a:t>
            </a:r>
            <a:r>
              <a:rPr kumimoji="0" lang="zh-CN" sz="1200" kern="1200" cap="none" spc="0" normalizeH="0" baseline="0" noProof="0" dirty="0">
                <a:latin typeface="+mn-lt"/>
                <a:ea typeface="+mn-ea"/>
                <a:cs typeface="+mn-cs"/>
              </a:rPr>
              <a:t>涉及特殊疾病人群、特定地区人群</a:t>
            </a:r>
            <a:r>
              <a:rPr kumimoji="0" lang="en-US" altLang="zh-CN" sz="1200" kern="1200" cap="none" spc="0" normalizeH="0" baseline="0" noProof="0" dirty="0">
                <a:latin typeface="+mn-lt"/>
                <a:ea typeface="+mn-ea"/>
                <a:cs typeface="+mn-cs"/>
              </a:rPr>
              <a:t>/</a:t>
            </a:r>
            <a:r>
              <a:rPr kumimoji="0" lang="zh-CN" sz="1200" kern="1200" cap="none" spc="0" normalizeH="0" baseline="0" noProof="0" dirty="0">
                <a:latin typeface="+mn-lt"/>
                <a:ea typeface="+mn-ea"/>
                <a:cs typeface="+mn-cs"/>
              </a:rPr>
              <a:t>族群的试验</a:t>
            </a:r>
            <a:r>
              <a:rPr kumimoji="0" lang="zh-CN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，请说明选择理由和对</a:t>
            </a:r>
            <a:r>
              <a:rPr kumimoji="0" lang="zh-CN" sz="1200" kern="1200" cap="none" spc="0" normalizeH="0" baseline="0" noProof="0" dirty="0">
                <a:latin typeface="+mn-lt"/>
                <a:ea typeface="+mn-ea"/>
                <a:cs typeface="+mn-cs"/>
              </a:rPr>
              <a:t>特殊疾病人群、特定地区人群</a:t>
            </a:r>
            <a:r>
              <a:rPr kumimoji="0" lang="en-US" altLang="zh-CN" sz="1200" kern="1200" cap="none" spc="0" normalizeH="0" baseline="0" noProof="0" dirty="0">
                <a:latin typeface="+mn-lt"/>
                <a:ea typeface="+mn-ea"/>
                <a:cs typeface="+mn-cs"/>
              </a:rPr>
              <a:t>/</a:t>
            </a:r>
            <a:r>
              <a:rPr kumimoji="0" lang="zh-CN" sz="1200" kern="1200" cap="none" spc="0" normalizeH="0" baseline="0" noProof="0" dirty="0">
                <a:latin typeface="+mn-lt"/>
                <a:ea typeface="+mn-ea"/>
                <a:cs typeface="+mn-cs"/>
              </a:rPr>
              <a:t>族群</a:t>
            </a:r>
            <a:r>
              <a:rPr kumimoji="0" lang="zh-CN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的保护措施。</a:t>
            </a:r>
            <a:endParaRPr kumimoji="0" lang="zh-CN" sz="12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171450" marR="0" indent="-171450" defTabSz="685800" eaLnBrk="0" hangingPunct="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sz="1200" kern="1200" cap="none" spc="0" normalizeH="0" baseline="0" noProof="0" dirty="0">
                <a:latin typeface="+mn-lt"/>
                <a:ea typeface="+mn-ea"/>
                <a:cs typeface="+mn-cs"/>
              </a:rPr>
              <a:t>　　</a:t>
            </a:r>
            <a:r>
              <a:rPr kumimoji="0" lang="en-US" altLang="zh-CN" sz="1200" kern="1200" cap="none" spc="0" normalizeH="0" baseline="0" noProof="0" dirty="0">
                <a:latin typeface="+mn-lt"/>
                <a:ea typeface="+mn-ea"/>
                <a:cs typeface="+mn-cs"/>
              </a:rPr>
              <a:t>      1</a:t>
            </a:r>
            <a:r>
              <a:rPr kumimoji="0" lang="zh-CN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、</a:t>
            </a:r>
            <a:r>
              <a:rPr kumimoji="0" lang="zh-CN" sz="1200" kern="1200" cap="none" spc="0" normalizeH="0" baseline="0" noProof="0" dirty="0">
                <a:latin typeface="+mn-lt"/>
                <a:ea typeface="+mn-ea"/>
                <a:cs typeface="+mn-cs"/>
              </a:rPr>
              <a:t>该试验对特殊疾病人群、特定地区人群</a:t>
            </a:r>
            <a:r>
              <a:rPr kumimoji="0" lang="en-US" altLang="zh-CN" sz="1200" kern="1200" cap="none" spc="0" normalizeH="0" baseline="0" noProof="0" dirty="0">
                <a:latin typeface="+mn-lt"/>
                <a:ea typeface="+mn-ea"/>
                <a:cs typeface="+mn-cs"/>
              </a:rPr>
              <a:t>/</a:t>
            </a:r>
            <a:r>
              <a:rPr kumimoji="0" lang="zh-CN" sz="1200" kern="1200" cap="none" spc="0" normalizeH="0" baseline="0" noProof="0" dirty="0">
                <a:latin typeface="+mn-lt"/>
                <a:ea typeface="+mn-ea"/>
                <a:cs typeface="+mn-cs"/>
              </a:rPr>
              <a:t>族群造成的影响</a:t>
            </a:r>
            <a:r>
              <a:rPr kumimoji="0" lang="zh-CN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；</a:t>
            </a:r>
            <a:endParaRPr kumimoji="0" lang="zh-CN" sz="12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171450" marR="0" indent="-171450" defTabSz="685800" eaLnBrk="0" hangingPunct="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sz="1200" kern="1200" cap="none" spc="0" normalizeH="0" baseline="0" noProof="0" dirty="0">
                <a:latin typeface="+mn-lt"/>
                <a:ea typeface="+mn-ea"/>
                <a:cs typeface="+mn-cs"/>
              </a:rPr>
              <a:t>　　</a:t>
            </a:r>
            <a:r>
              <a:rPr kumimoji="0" lang="en-US" sz="1200" kern="1200" cap="none" spc="0" normalizeH="0" baseline="0" noProof="0" dirty="0">
                <a:latin typeface="+mn-lt"/>
                <a:ea typeface="+mn-ea"/>
                <a:cs typeface="+mn-cs"/>
              </a:rPr>
              <a:t>     2</a:t>
            </a:r>
            <a:r>
              <a:rPr kumimoji="0" lang="zh-CN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、</a:t>
            </a:r>
            <a:r>
              <a:rPr kumimoji="0" lang="en-US" sz="1200" kern="1200" cap="none" spc="0" normalizeH="0" baseline="0" noProof="0" dirty="0">
                <a:latin typeface="+mn-lt"/>
                <a:ea typeface="+mn-ea"/>
                <a:cs typeface="+mn-cs"/>
              </a:rPr>
              <a:t> </a:t>
            </a:r>
            <a:r>
              <a:rPr kumimoji="0" lang="zh-CN" sz="1200" kern="1200" cap="none" spc="0" normalizeH="0" baseline="0" noProof="0" dirty="0">
                <a:latin typeface="+mn-lt"/>
                <a:ea typeface="+mn-ea"/>
                <a:cs typeface="+mn-cs"/>
              </a:rPr>
              <a:t>外界因素对个人知情同意的影响</a:t>
            </a:r>
            <a:r>
              <a:rPr kumimoji="0" lang="zh-CN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；</a:t>
            </a:r>
            <a:endParaRPr kumimoji="0" lang="zh-CN" sz="12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171450" marR="0" indent="-171450" defTabSz="685800" eaLnBrk="0" hangingPunct="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sz="1200" kern="1200" cap="none" spc="0" normalizeH="0" baseline="0" noProof="0" dirty="0">
                <a:latin typeface="+mn-lt"/>
                <a:ea typeface="+mn-ea"/>
                <a:cs typeface="+mn-cs"/>
              </a:rPr>
              <a:t>　　</a:t>
            </a:r>
            <a:r>
              <a:rPr kumimoji="0" lang="en-US" sz="1200" kern="1200" cap="none" spc="0" normalizeH="0" baseline="0" noProof="0" dirty="0">
                <a:latin typeface="+mn-lt"/>
                <a:ea typeface="+mn-ea"/>
                <a:cs typeface="+mn-cs"/>
              </a:rPr>
              <a:t>     3</a:t>
            </a:r>
            <a:r>
              <a:rPr kumimoji="0" lang="zh-CN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、</a:t>
            </a:r>
            <a:r>
              <a:rPr kumimoji="0" lang="zh-CN" sz="1200" kern="1200" cap="none" spc="0" normalizeH="0" baseline="0" noProof="0" dirty="0">
                <a:latin typeface="+mn-lt"/>
                <a:ea typeface="+mn-ea"/>
                <a:cs typeface="+mn-cs"/>
              </a:rPr>
              <a:t>试验过程中，计划向该人群进行咨询</a:t>
            </a:r>
            <a:r>
              <a:rPr kumimoji="0" lang="zh-CN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；</a:t>
            </a:r>
            <a:endParaRPr kumimoji="0" lang="zh-CN" sz="12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171450" marR="0" indent="-171450" defTabSz="685800" eaLnBrk="0" hangingPunct="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sz="1200" kern="1200" cap="none" spc="0" normalizeH="0" baseline="0" noProof="0" dirty="0">
                <a:latin typeface="+mn-lt"/>
                <a:ea typeface="+mn-ea"/>
                <a:cs typeface="+mn-cs"/>
              </a:rPr>
              <a:t>　　</a:t>
            </a:r>
            <a:r>
              <a:rPr kumimoji="0" lang="en-US" sz="1200" kern="1200" cap="none" spc="0" normalizeH="0" baseline="0" noProof="0" dirty="0">
                <a:latin typeface="+mn-lt"/>
                <a:ea typeface="+mn-ea"/>
                <a:cs typeface="+mn-cs"/>
              </a:rPr>
              <a:t>     4</a:t>
            </a:r>
            <a:r>
              <a:rPr kumimoji="0" lang="zh-CN" altLang="en-US" sz="1200" kern="1200" cap="none" spc="0" normalizeH="0" baseline="0" noProof="0" dirty="0">
                <a:latin typeface="+mn-lt"/>
                <a:ea typeface="+mn-ea"/>
                <a:cs typeface="+mn-cs"/>
              </a:rPr>
              <a:t>、</a:t>
            </a:r>
            <a:r>
              <a:rPr kumimoji="0" lang="zh-CN" sz="1200" kern="1200" cap="none" spc="0" normalizeH="0" baseline="0" noProof="0" dirty="0">
                <a:latin typeface="+mn-lt"/>
                <a:ea typeface="+mn-ea"/>
                <a:cs typeface="+mn-cs"/>
              </a:rPr>
              <a:t>该试验有利于当地的发展，如加强当地的医疗保健服务，提升研究能力，以及应对公共卫生需求的能力。</a:t>
            </a:r>
            <a:endParaRPr kumimoji="0" lang="zh-CN" sz="12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171450" marR="0" indent="-171450" defTabSz="685800" eaLnBrk="0" hangingPunct="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zh-CN" sz="12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40"/>
          <p:cNvSpPr txBox="1">
            <a:spLocks noChangeArrowheads="1"/>
          </p:cNvSpPr>
          <p:nvPr/>
        </p:nvSpPr>
        <p:spPr bwMode="auto">
          <a:xfrm>
            <a:off x="251439" y="123811"/>
            <a:ext cx="39823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研究团队介绍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7900" y="1250950"/>
            <a:ext cx="7150100" cy="64516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kern="1200" cap="none" spc="0" normalizeH="0" baseline="0" noProof="0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cs"/>
              </a:rPr>
              <a:t>以表格形式陈述： 主要研究者</a:t>
            </a:r>
            <a:r>
              <a:rPr kumimoji="0" lang="en-US" altLang="zh-CN" kern="1200" cap="none" spc="0" normalizeH="0" baseline="0" noProof="0" dirty="0">
                <a:latin typeface="+mn-ea"/>
                <a:ea typeface="+mn-ea"/>
                <a:cs typeface="+mn-cs"/>
              </a:rPr>
              <a:t>/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cs"/>
              </a:rPr>
              <a:t>项目负责人；研究团队人员情况介绍（姓名、研究初步分工、</a:t>
            </a:r>
            <a:r>
              <a:rPr kumimoji="0" lang="en-US" altLang="zh-CN" kern="1200" cap="none" spc="0" normalizeH="0" baseline="0" noProof="0" dirty="0">
                <a:latin typeface="+mn-ea"/>
                <a:ea typeface="+mn-ea"/>
                <a:cs typeface="+mn-cs"/>
              </a:rPr>
              <a:t>GCP</a:t>
            </a: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cs"/>
              </a:rPr>
              <a:t>培训情况，职责分工）。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785786" y="1821651"/>
            <a:ext cx="7772400" cy="8572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marL="342900" indent="-342900" defTabSz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zh-CN" altLang="en-US" sz="40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Arial" panose="020B0604020202020204" pitchFamily="34" charset="0"/>
              </a:rPr>
              <a:t>谢</a:t>
            </a:r>
            <a:r>
              <a:rPr lang="en-US" altLang="zh-CN" sz="40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Arial" panose="020B0604020202020204" pitchFamily="34" charset="0"/>
              </a:rPr>
              <a:t>  </a:t>
            </a:r>
            <a:r>
              <a:rPr lang="zh-CN" altLang="en-US" sz="40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Arial" panose="020B0604020202020204" pitchFamily="34" charset="0"/>
              </a:rPr>
              <a:t>谢！</a:t>
            </a:r>
            <a:endParaRPr lang="zh-CN" altLang="en-US" sz="4000" b="1" dirty="0">
              <a:solidFill>
                <a:srgbClr val="FF0000"/>
              </a:solidFill>
              <a:latin typeface="+mn-lt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16"/>
          <p:cNvSpPr txBox="1">
            <a:spLocks noChangeArrowheads="1"/>
          </p:cNvSpPr>
          <p:nvPr/>
        </p:nvSpPr>
        <p:spPr bwMode="auto">
          <a:xfrm>
            <a:off x="2699385" y="267970"/>
            <a:ext cx="5905500" cy="475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defTabSz="685800">
              <a:lnSpc>
                <a:spcPct val="135000"/>
              </a:lnSpc>
              <a:spcBef>
                <a:spcPts val="750"/>
              </a:spcBef>
              <a:buFont typeface="Wingdings" panose="05000000000000000000" charset="0"/>
              <a:buChar char="Ø"/>
            </a:pP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申办者：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defTabSz="685800">
              <a:lnSpc>
                <a:spcPct val="135000"/>
              </a:lnSpc>
              <a:spcBef>
                <a:spcPts val="750"/>
              </a:spcBef>
              <a:buFont typeface="Wingdings" panose="05000000000000000000" charset="0"/>
              <a:buChar char="Ø"/>
            </a:pP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CRO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defTabSz="685800">
              <a:lnSpc>
                <a:spcPct val="135000"/>
              </a:lnSpc>
              <a:spcBef>
                <a:spcPts val="750"/>
              </a:spcBef>
              <a:buFont typeface="Wingdings" panose="05000000000000000000" charset="0"/>
              <a:buChar char="Ø"/>
            </a:pP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组长单位名称：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defTabSz="685800">
              <a:lnSpc>
                <a:spcPct val="135000"/>
              </a:lnSpc>
              <a:spcBef>
                <a:spcPts val="750"/>
              </a:spcBef>
              <a:buFont typeface="Wingdings" panose="05000000000000000000" charset="0"/>
              <a:buChar char="Ø"/>
            </a:pP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组长单位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PI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defTabSz="685800">
              <a:lnSpc>
                <a:spcPct val="135000"/>
              </a:lnSpc>
              <a:spcBef>
                <a:spcPts val="750"/>
              </a:spcBef>
              <a:buFont typeface="Wingdings" panose="05000000000000000000" charset="0"/>
              <a:buChar char="Ø"/>
            </a:pP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本中心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PI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defTabSz="685800">
              <a:lnSpc>
                <a:spcPct val="135000"/>
              </a:lnSpc>
              <a:spcBef>
                <a:spcPts val="750"/>
              </a:spcBef>
              <a:buFont typeface="Wingdings" panose="05000000000000000000" charset="0"/>
              <a:buChar char="Ø"/>
            </a:pP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临床试验分期：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defTabSz="685800">
              <a:lnSpc>
                <a:spcPct val="135000"/>
              </a:lnSpc>
              <a:spcBef>
                <a:spcPts val="750"/>
              </a:spcBef>
              <a:buFont typeface="Wingdings" panose="05000000000000000000" charset="0"/>
              <a:buChar char="Ø"/>
            </a:pP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试验期限：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42900" indent="-342900" defTabSz="685800">
              <a:lnSpc>
                <a:spcPct val="135000"/>
              </a:lnSpc>
              <a:spcBef>
                <a:spcPts val="750"/>
              </a:spcBef>
              <a:buFont typeface="Wingdings" panose="05000000000000000000" charset="0"/>
              <a:buChar char="Ø"/>
            </a:pP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我院承担的例数：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/>
          <p:nvPr/>
        </p:nvCxnSpPr>
        <p:spPr bwMode="auto">
          <a:xfrm>
            <a:off x="107294" y="700073"/>
            <a:ext cx="2160000" cy="4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文本框 40"/>
          <p:cNvSpPr txBox="1">
            <a:spLocks noChangeArrowheads="1"/>
          </p:cNvSpPr>
          <p:nvPr/>
        </p:nvSpPr>
        <p:spPr bwMode="auto">
          <a:xfrm>
            <a:off x="323215" y="195580"/>
            <a:ext cx="19888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文本框 16"/>
          <p:cNvSpPr txBox="1">
            <a:spLocks noChangeArrowheads="1"/>
          </p:cNvSpPr>
          <p:nvPr/>
        </p:nvSpPr>
        <p:spPr bwMode="auto">
          <a:xfrm>
            <a:off x="5003711" y="987672"/>
            <a:ext cx="6048672" cy="313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7. </a:t>
            </a:r>
            <a:r>
              <a:rPr lang="zh-CN" altLang="en-US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受试者的预期风险与应急预案</a:t>
            </a:r>
            <a:endParaRPr lang="en-US" altLang="zh-CN" sz="2200" b="1" dirty="0">
              <a:solidFill>
                <a:srgbClr val="40404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8. </a:t>
            </a:r>
            <a:r>
              <a:rPr lang="zh-CN" altLang="en-US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费用与补偿</a:t>
            </a:r>
            <a:endParaRPr lang="en-US" altLang="zh-CN" sz="2200" b="1" dirty="0">
              <a:solidFill>
                <a:srgbClr val="40404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9. </a:t>
            </a:r>
            <a:r>
              <a:rPr lang="zh-CN" altLang="en-US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知情同意方式</a:t>
            </a:r>
            <a:endParaRPr lang="en-US" altLang="zh-CN" sz="2200" b="1" dirty="0">
              <a:solidFill>
                <a:srgbClr val="40404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10. </a:t>
            </a:r>
            <a:r>
              <a:rPr lang="zh-CN" altLang="en-US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招募材料</a:t>
            </a:r>
            <a:endParaRPr lang="en-US" altLang="zh-CN" sz="2200" b="1" dirty="0">
              <a:solidFill>
                <a:srgbClr val="40404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11. </a:t>
            </a:r>
            <a:r>
              <a:rPr lang="zh-CN" altLang="en-US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伦理相关问题说明</a:t>
            </a:r>
            <a:endParaRPr lang="en-US" altLang="zh-CN" sz="2200" b="1" dirty="0">
              <a:solidFill>
                <a:srgbClr val="40404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12. </a:t>
            </a:r>
            <a:r>
              <a:rPr lang="zh-CN" altLang="en-US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研究团队介绍</a:t>
            </a:r>
            <a:endParaRPr lang="zh-CN" altLang="en-US" sz="2200" b="1" dirty="0">
              <a:solidFill>
                <a:srgbClr val="40404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6"/>
          <p:cNvSpPr txBox="1">
            <a:spLocks noChangeArrowheads="1"/>
          </p:cNvSpPr>
          <p:nvPr/>
        </p:nvSpPr>
        <p:spPr bwMode="auto">
          <a:xfrm>
            <a:off x="179705" y="915670"/>
            <a:ext cx="4592320" cy="351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</a:t>
            </a:r>
            <a:r>
              <a:rPr lang="zh-CN" altLang="en-US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研究背景</a:t>
            </a:r>
            <a:r>
              <a:rPr lang="en-US" altLang="zh-CN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目的</a:t>
            </a:r>
            <a:endParaRPr lang="en-US" altLang="zh-CN" sz="2200" b="1" dirty="0">
              <a:solidFill>
                <a:srgbClr val="40404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</a:t>
            </a:r>
            <a:r>
              <a:rPr lang="zh-CN" altLang="en-US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研究设计与流程</a:t>
            </a:r>
            <a:endParaRPr lang="en-US" altLang="zh-CN" sz="2200" b="1" dirty="0">
              <a:solidFill>
                <a:srgbClr val="40404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 </a:t>
            </a:r>
            <a:r>
              <a:rPr lang="zh-CN" altLang="en-US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生物学样本采集</a:t>
            </a:r>
            <a:endParaRPr lang="en-US" altLang="zh-CN" sz="2200" b="1" dirty="0">
              <a:solidFill>
                <a:srgbClr val="40404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 </a:t>
            </a:r>
            <a:r>
              <a:rPr lang="zh-CN" altLang="en-US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入排标准</a:t>
            </a:r>
            <a:endParaRPr lang="en-US" altLang="zh-CN" sz="2200" b="1" dirty="0">
              <a:solidFill>
                <a:srgbClr val="40404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 </a:t>
            </a:r>
            <a:r>
              <a:rPr lang="zh-CN" altLang="en-US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试验中止</a:t>
            </a:r>
            <a:r>
              <a:rPr lang="en-US" altLang="zh-CN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受试者退出研究的条件</a:t>
            </a:r>
            <a:endParaRPr lang="en-US" altLang="zh-CN" sz="2200" b="1" dirty="0">
              <a:solidFill>
                <a:srgbClr val="40404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6. </a:t>
            </a:r>
            <a:r>
              <a:rPr lang="zh-CN" altLang="en-US" sz="2200" b="1" dirty="0">
                <a:solidFill>
                  <a:srgbClr val="40404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受试者的受益</a:t>
            </a:r>
            <a:endParaRPr lang="en-US" altLang="zh-CN" sz="2200" b="1" dirty="0">
              <a:solidFill>
                <a:srgbClr val="40404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200" b="1" dirty="0">
              <a:solidFill>
                <a:srgbClr val="40404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716145" y="1131570"/>
            <a:ext cx="23495" cy="304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40"/>
          <p:cNvSpPr txBox="1">
            <a:spLocks noChangeArrowheads="1"/>
          </p:cNvSpPr>
          <p:nvPr/>
        </p:nvSpPr>
        <p:spPr bwMode="auto">
          <a:xfrm>
            <a:off x="251439" y="123811"/>
            <a:ext cx="39823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研究背景</a:t>
            </a:r>
            <a:r>
              <a:rPr lang="en-US" altLang="zh-CN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目的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40"/>
          <p:cNvSpPr txBox="1">
            <a:spLocks noChangeArrowheads="1"/>
          </p:cNvSpPr>
          <p:nvPr/>
        </p:nvSpPr>
        <p:spPr bwMode="auto">
          <a:xfrm>
            <a:off x="251439" y="123811"/>
            <a:ext cx="39823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研究设计与流程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1403350" y="771525"/>
            <a:ext cx="6235700" cy="364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kern="1200" cap="none" spc="0" normalizeH="0" baseline="0" noProof="0">
                <a:latin typeface="+mn-ea"/>
                <a:ea typeface="+mn-ea"/>
                <a:cs typeface="+mn-cs"/>
              </a:rPr>
              <a:t>包括但不限于：</a:t>
            </a:r>
            <a:endParaRPr kumimoji="0" lang="zh-CN" altLang="en-US" sz="2800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cs"/>
              </a:rPr>
              <a:t>    试验入组总人数及本中心计划入组数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cs"/>
              </a:rPr>
              <a:t>    治疗方案与伴随治疗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cs"/>
              </a:rPr>
              <a:t>    试验检查、检验项目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cs"/>
              </a:rPr>
              <a:t>    安全性与有效性评价指标及其观测时点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cs"/>
              </a:rPr>
              <a:t>    试验随访时间及试验期限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cs"/>
              </a:rPr>
              <a:t>    试验结束后的随访情况</a:t>
            </a:r>
            <a:endParaRPr kumimoji="0" lang="zh-CN" altLang="en-US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kern="1200" cap="none" spc="0" normalizeH="0" baseline="0" noProof="0" dirty="0">
                <a:latin typeface="+mn-ea"/>
                <a:ea typeface="+mn-ea"/>
                <a:cs typeface="+mn-cs"/>
              </a:rPr>
              <a:t>       </a:t>
            </a:r>
            <a:r>
              <a:rPr kumimoji="0" lang="zh-CN" altLang="en-US" i="1" kern="1200" cap="none" spc="0" normalizeH="0" baseline="0" noProof="0" dirty="0">
                <a:latin typeface="+mn-ea"/>
                <a:ea typeface="+mn-ea"/>
                <a:cs typeface="+mn-cs"/>
              </a:rPr>
              <a:t>可用流程图表</a:t>
            </a:r>
            <a:endParaRPr kumimoji="0" lang="zh-CN" altLang="en-US" i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40"/>
          <p:cNvSpPr txBox="1">
            <a:spLocks noChangeArrowheads="1"/>
          </p:cNvSpPr>
          <p:nvPr/>
        </p:nvSpPr>
        <p:spPr bwMode="auto">
          <a:xfrm>
            <a:off x="251439" y="123811"/>
            <a:ext cx="39823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生物学样本采集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1" name="TextBox 2"/>
          <p:cNvSpPr txBox="1"/>
          <p:nvPr/>
        </p:nvSpPr>
        <p:spPr>
          <a:xfrm>
            <a:off x="1571625" y="1520825"/>
            <a:ext cx="6005513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latin typeface="Calibri" panose="020F0502020204030204" charset="0"/>
              </a:rPr>
              <a:t>不限于以下内容：</a:t>
            </a:r>
            <a:endParaRPr lang="en-US" altLang="zh-CN" dirty="0">
              <a:latin typeface="Calibri" panose="020F050202020403020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Calibri" panose="020F0502020204030204" charset="0"/>
              </a:rPr>
              <a:t>是否采集生物学样本？采集哪些生物学样本？</a:t>
            </a:r>
            <a:endParaRPr lang="en-US" altLang="zh-CN" dirty="0">
              <a:latin typeface="Calibri" panose="020F050202020403020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Calibri" panose="020F0502020204030204" charset="0"/>
              </a:rPr>
              <a:t>是否送往国外实验室？国际标本出入境证明材料？</a:t>
            </a:r>
            <a:endParaRPr lang="en-US" altLang="zh-CN" dirty="0">
              <a:latin typeface="Calibri" panose="020F050202020403020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Calibri" panose="020F0502020204030204" charset="0"/>
              </a:rPr>
              <a:t>是否送往国内中心实验室？实验室名称？</a:t>
            </a:r>
            <a:endParaRPr lang="zh-CN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40"/>
          <p:cNvSpPr txBox="1">
            <a:spLocks noChangeArrowheads="1"/>
          </p:cNvSpPr>
          <p:nvPr/>
        </p:nvSpPr>
        <p:spPr bwMode="auto">
          <a:xfrm>
            <a:off x="251439" y="123811"/>
            <a:ext cx="39823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入排标准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5369"/>
          <p:cNvSpPr txBox="1">
            <a:spLocks noChangeArrowheads="1"/>
          </p:cNvSpPr>
          <p:nvPr/>
        </p:nvSpPr>
        <p:spPr bwMode="auto">
          <a:xfrm>
            <a:off x="711200" y="906463"/>
            <a:ext cx="344805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1" kern="1200" cap="none" spc="0" normalizeH="0" baseline="0" noProof="0" dirty="0">
                <a:latin typeface="+mn-ea"/>
                <a:ea typeface="+mn-ea"/>
                <a:cs typeface="+mn-cs"/>
              </a:rPr>
              <a:t>纳入标准：</a:t>
            </a:r>
            <a:endParaRPr kumimoji="0" lang="zh-CN" altLang="en-US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40"/>
          <p:cNvSpPr txBox="1">
            <a:spLocks noChangeArrowheads="1"/>
          </p:cNvSpPr>
          <p:nvPr/>
        </p:nvSpPr>
        <p:spPr bwMode="auto">
          <a:xfrm>
            <a:off x="251439" y="123811"/>
            <a:ext cx="39823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入排标准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5369"/>
          <p:cNvSpPr txBox="1">
            <a:spLocks noChangeArrowheads="1"/>
          </p:cNvSpPr>
          <p:nvPr/>
        </p:nvSpPr>
        <p:spPr bwMode="auto">
          <a:xfrm>
            <a:off x="711200" y="906463"/>
            <a:ext cx="344805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1" kern="1200" cap="none" spc="0" normalizeH="0" baseline="0" noProof="0" dirty="0">
                <a:latin typeface="+mn-ea"/>
                <a:ea typeface="+mn-ea"/>
                <a:cs typeface="+mn-cs"/>
              </a:rPr>
              <a:t>排除标准：</a:t>
            </a:r>
            <a:endParaRPr kumimoji="0" lang="zh-CN" altLang="en-US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40"/>
          <p:cNvSpPr txBox="1">
            <a:spLocks noChangeArrowheads="1"/>
          </p:cNvSpPr>
          <p:nvPr/>
        </p:nvSpPr>
        <p:spPr bwMode="auto">
          <a:xfrm>
            <a:off x="251460" y="123825"/>
            <a:ext cx="576453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试验中止</a:t>
            </a:r>
            <a:r>
              <a:rPr lang="en-US" altLang="zh-CN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8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受试者退出研究的条件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219" name="TextBox 1"/>
          <p:cNvSpPr txBox="1"/>
          <p:nvPr/>
        </p:nvSpPr>
        <p:spPr>
          <a:xfrm>
            <a:off x="1935163" y="1900238"/>
            <a:ext cx="38830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Calibri" panose="020F0502020204030204" charset="0"/>
              </a:rPr>
              <a:t>包括受试者退出形成的数据脱落处理</a:t>
            </a:r>
            <a:endParaRPr lang="zh-CN" altLang="en-US" dirty="0">
              <a:latin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jJmZGVkNjlmNjliZDg0YjM5MjcwMTQ4ZGE1OWY4Y2IifQ=="/>
  <p:tag name="KSO_WPP_MARK_KEY" val="b1ef7278-172b-401c-8da2-b86e3e5c807a"/>
  <p:tag name="commondata" val="eyJoZGlkIjoiMjBlNjY1NDdlYjAzMmM5NTA3MTlhMDY3NWYxOGQ1OTgifQ=="/>
  <p:tag name="resource_record_key" val="{&quot;29&quot;:[20426310,20739856,20435178,20742480,20750891,20742492,20742402,20426288,20498736,20495837,20498734,20736461,20426305,20750892,20498738,20745683,20498646]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1248</Words>
  <Application>WPS 演示</Application>
  <PresentationFormat>全屏显示(16:9)</PresentationFormat>
  <Paragraphs>111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幼圆</vt:lpstr>
      <vt:lpstr>华文隶书</vt:lpstr>
      <vt:lpstr>华文行楷</vt:lpstr>
      <vt:lpstr>微软雅黑</vt:lpstr>
      <vt:lpstr>Calibri</vt:lpstr>
      <vt:lpstr>Wingdings</vt:lpstr>
      <vt:lpstr>Times New Roman</vt:lpstr>
      <vt:lpstr>黑体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 谢！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mei</dc:creator>
  <cp:lastModifiedBy>柚子</cp:lastModifiedBy>
  <cp:revision>564</cp:revision>
  <dcterms:created xsi:type="dcterms:W3CDTF">2017-08-08T08:41:00Z</dcterms:created>
  <dcterms:modified xsi:type="dcterms:W3CDTF">2024-06-17T07:38:16Z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FCA1ED238FB342238F18A949209D990E_12</vt:lpwstr>
  </property>
  <property fmtid="{D5CDD505-2E9C-101B-9397-08002B2CF9AE}" pid="3" name="KSOProductBuildVer">
    <vt:lpwstr>2052-12.1.0.16929</vt:lpwstr>
  </property>
</Properties>
</file>